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807" userDrawn="1">
          <p15:clr>
            <a:srgbClr val="A4A3A4"/>
          </p15:clr>
        </p15:guide>
        <p15:guide id="2" pos="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7734AA"/>
    <a:srgbClr val="552579"/>
    <a:srgbClr val="6E309C"/>
    <a:srgbClr val="532476"/>
    <a:srgbClr val="27296D"/>
    <a:srgbClr val="28296E"/>
    <a:srgbClr val="3466A2"/>
    <a:srgbClr val="E46C25"/>
    <a:srgbClr val="295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60"/>
  </p:normalViewPr>
  <p:slideViewPr>
    <p:cSldViewPr showGuides="1">
      <p:cViewPr varScale="1">
        <p:scale>
          <a:sx n="76" d="100"/>
          <a:sy n="76" d="100"/>
        </p:scale>
        <p:origin x="3180" y="102"/>
      </p:cViewPr>
      <p:guideLst>
        <p:guide orient="horz" pos="5807"/>
        <p:guide pos="22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7A2D3-02CC-414C-BE5A-DC94188A81C2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F1785-D57C-47A8-9F8A-75D15A7083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59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468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3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808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03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6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2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9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45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1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1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54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90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43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88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631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8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00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532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64" indent="0">
              <a:buNone/>
              <a:defRPr sz="4044"/>
            </a:lvl2pPr>
            <a:lvl3pPr marL="1320726" indent="0">
              <a:buNone/>
              <a:defRPr sz="3467"/>
            </a:lvl3pPr>
            <a:lvl4pPr marL="1981090" indent="0">
              <a:buNone/>
              <a:defRPr sz="2889"/>
            </a:lvl4pPr>
            <a:lvl5pPr marL="2641452" indent="0">
              <a:buNone/>
              <a:defRPr sz="2889"/>
            </a:lvl5pPr>
            <a:lvl6pPr marL="3301816" indent="0">
              <a:buNone/>
              <a:defRPr sz="2889"/>
            </a:lvl6pPr>
            <a:lvl7pPr marL="3962178" indent="0">
              <a:buNone/>
              <a:defRPr sz="2889"/>
            </a:lvl7pPr>
            <a:lvl8pPr marL="4622542" indent="0">
              <a:buNone/>
              <a:defRPr sz="2889"/>
            </a:lvl8pPr>
            <a:lvl9pPr marL="5282906" indent="0">
              <a:buNone/>
              <a:defRPr sz="2889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02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1946-EA65-41EB-9D8B-B3FD180A3195}" type="datetimeFigureOut">
              <a:rPr lang="de-DE" smtClean="0"/>
              <a:t>07.12.2022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53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26" rtl="0" eaLnBrk="1" latinLnBrk="0" hangingPunct="1"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72" indent="-495272" algn="l" defTabSz="1320726" rtl="0" eaLnBrk="1" latinLnBrk="0" hangingPunct="1">
        <a:spcBef>
          <a:spcPct val="20000"/>
        </a:spcBef>
        <a:buFont typeface="Arial" pitchFamily="34" charset="0"/>
        <a:buChar char="•"/>
        <a:defRPr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91" indent="-412729" algn="l" defTabSz="1320726" rtl="0" eaLnBrk="1" latinLnBrk="0" hangingPunct="1">
        <a:spcBef>
          <a:spcPct val="20000"/>
        </a:spcBef>
        <a:buFont typeface="Arial" pitchFamily="34" charset="0"/>
        <a:buChar char="–"/>
        <a:defRPr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0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71" indent="-330181" algn="l" defTabSz="1320726" rtl="0" eaLnBrk="1" latinLnBrk="0" hangingPunct="1">
        <a:spcBef>
          <a:spcPct val="20000"/>
        </a:spcBef>
        <a:buFont typeface="Arial" pitchFamily="34" charset="0"/>
        <a:buChar char="–"/>
        <a:defRPr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635" indent="-330181" algn="l" defTabSz="1320726" rtl="0" eaLnBrk="1" latinLnBrk="0" hangingPunct="1">
        <a:spcBef>
          <a:spcPct val="20000"/>
        </a:spcBef>
        <a:buFont typeface="Arial" pitchFamily="34" charset="0"/>
        <a:buChar char="»"/>
        <a:defRPr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9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361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723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08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64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2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9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5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1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8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54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90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werbungen@orthopaedie-sinsheim.de" TargetMode="External"/><Relationship Id="rId2" Type="http://schemas.openxmlformats.org/officeDocument/2006/relationships/hyperlink" Target="http://www.opz-rhein-neckar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60648" y="1928664"/>
            <a:ext cx="63367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Mit unseren sechs Standorten und mittlerweile über 100 Mitarbeitern sind wir immer auf der Suche nach neuen motivierten Mitarbeitern.</a:t>
            </a:r>
          </a:p>
          <a:p>
            <a:pPr>
              <a:spcAft>
                <a:spcPts val="0"/>
              </a:spcAft>
            </a:pPr>
            <a:endParaRPr lang="de-DE" sz="1100" dirty="0">
              <a:solidFill>
                <a:srgbClr val="000000"/>
              </a:solidFill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Zur Verstärkung suchen wir daher:</a:t>
            </a:r>
          </a:p>
          <a:p>
            <a:pPr>
              <a:spcAft>
                <a:spcPts val="0"/>
              </a:spcAft>
            </a:pPr>
            <a:endParaRPr lang="de-DE" dirty="0">
              <a:solidFill>
                <a:srgbClr val="000000"/>
              </a:solidFill>
              <a:ea typeface="Times New Roman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660066"/>
                </a:solidFill>
                <a:latin typeface="+mj-lt"/>
              </a:rPr>
              <a:t>Physiotherapeuten (m/w/d)</a:t>
            </a:r>
            <a:r>
              <a:rPr lang="de-DE" dirty="0" smtClean="0">
                <a:solidFill>
                  <a:srgbClr val="660066"/>
                </a:solidFill>
                <a:latin typeface="+mj-lt"/>
              </a:rPr>
              <a:t/>
            </a:r>
            <a:br>
              <a:rPr lang="de-DE" dirty="0" smtClean="0">
                <a:solidFill>
                  <a:srgbClr val="660066"/>
                </a:solidFill>
                <a:latin typeface="+mj-lt"/>
              </a:rPr>
            </a:br>
            <a:r>
              <a:rPr lang="de-DE" sz="1100" dirty="0" smtClean="0">
                <a:solidFill>
                  <a:srgbClr val="660066"/>
                </a:solidFill>
                <a:latin typeface="+mj-lt"/>
              </a:rPr>
              <a:t>in Voll- /Teilzeit (mind. 20-25 h/wöchentlich)</a:t>
            </a:r>
          </a:p>
          <a:p>
            <a:pPr algn="ctr">
              <a:spcAft>
                <a:spcPts val="0"/>
              </a:spcAft>
            </a:pPr>
            <a:r>
              <a:rPr lang="de-DE" sz="1100" dirty="0" smtClean="0">
                <a:solidFill>
                  <a:srgbClr val="660066"/>
                </a:solidFill>
                <a:latin typeface="+mj-lt"/>
                <a:ea typeface="Times New Roman"/>
                <a:cs typeface="Arial"/>
              </a:rPr>
              <a:t> </a:t>
            </a:r>
            <a:endParaRPr lang="de-DE" sz="1100" dirty="0" smtClean="0">
              <a:solidFill>
                <a:srgbClr val="660066"/>
              </a:solidFill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Ihre Aufgaben sind:</a:t>
            </a:r>
            <a:endParaRPr lang="de-DE" sz="1100" dirty="0" smtClean="0">
              <a:latin typeface="+mj-lt"/>
              <a:ea typeface="Times New Roman"/>
              <a:cs typeface="Times New Roman"/>
            </a:endParaRPr>
          </a:p>
          <a:p>
            <a:pPr marL="342900" lvl="0" indent="-160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 smtClean="0"/>
              <a:t>Durchführung </a:t>
            </a:r>
            <a:r>
              <a:rPr lang="de-DE" sz="1100" dirty="0"/>
              <a:t>von Funktions-, Kraft- und Ausdauertests </a:t>
            </a:r>
            <a:r>
              <a:rPr lang="de-DE" sz="1100" dirty="0" smtClean="0"/>
              <a:t>wie z.B. EMG-Messung, Biofeedback-Training, Huber-Training, </a:t>
            </a:r>
            <a:r>
              <a:rPr lang="de-DE" sz="1100" dirty="0" err="1" smtClean="0"/>
              <a:t>Myoline</a:t>
            </a:r>
            <a:r>
              <a:rPr lang="de-DE" sz="1100" dirty="0" smtClean="0"/>
              <a:t>-Muskelkraftmessung, Vibrationstherapie, </a:t>
            </a:r>
            <a:r>
              <a:rPr lang="de-DE" sz="1100" dirty="0" err="1" smtClean="0"/>
              <a:t>Pedographie</a:t>
            </a:r>
            <a:r>
              <a:rPr lang="de-DE" sz="1100" dirty="0" smtClean="0"/>
              <a:t> und 4-D Wirbelsäulenvermessung sowie </a:t>
            </a:r>
            <a:r>
              <a:rPr lang="de-DE" sz="1100" dirty="0" err="1" smtClean="0"/>
              <a:t>Triggerstoßwellentherapie</a:t>
            </a:r>
            <a:endParaRPr lang="de-DE" sz="1100" dirty="0" smtClean="0"/>
          </a:p>
          <a:p>
            <a:pPr marL="342900" lvl="0" indent="-160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 smtClean="0"/>
              <a:t>Erstellen von Trainingsplänen am Huber-Therapiegerät und Betreuung unserer </a:t>
            </a:r>
            <a:r>
              <a:rPr lang="de-DE" sz="1100" dirty="0"/>
              <a:t>konservativ betreuten und orthopädisch operativ versorgten Patienten</a:t>
            </a:r>
            <a:endParaRPr lang="de-DE" sz="1100" dirty="0" smtClean="0">
              <a:latin typeface="+mj-lt"/>
              <a:ea typeface="Times New Roman"/>
              <a:cs typeface="Times New Roman"/>
            </a:endParaRPr>
          </a:p>
          <a:p>
            <a:pPr marL="342900" indent="-160338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Spezifische Befunderhebung und </a:t>
            </a:r>
            <a:r>
              <a:rPr lang="de-DE" sz="1100" dirty="0" smtClean="0"/>
              <a:t>Dokumen­tation </a:t>
            </a:r>
            <a:r>
              <a:rPr lang="de-DE" sz="1100" dirty="0"/>
              <a:t>der therapeu­tischen Arbeit </a:t>
            </a:r>
            <a:endParaRPr lang="de-DE" sz="1100" dirty="0">
              <a:solidFill>
                <a:srgbClr val="000000"/>
              </a:solidFill>
              <a:ea typeface="Times New Roman"/>
              <a:cs typeface="Arial"/>
            </a:endParaRPr>
          </a:p>
          <a:p>
            <a:pPr marL="342900" lvl="0" indent="-160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 nach standardisierten Verfahren</a:t>
            </a:r>
          </a:p>
          <a:p>
            <a:pPr marL="342900" lvl="0" indent="-160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 smtClean="0"/>
              <a:t>Selbstständiges </a:t>
            </a:r>
            <a:r>
              <a:rPr lang="de-DE" sz="1100" dirty="0"/>
              <a:t>Durchführen der angeforderten therapeu­tischen Leistungen, befundabhängig nach ärztlicher Verordnung </a:t>
            </a:r>
          </a:p>
          <a:p>
            <a:pPr marL="342900" lvl="0" indent="-160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/>
              <a:t>S</a:t>
            </a:r>
            <a:r>
              <a:rPr lang="de-DE" sz="1100" dirty="0" smtClean="0"/>
              <a:t>elbst­ständiges </a:t>
            </a:r>
            <a:r>
              <a:rPr lang="de-DE" sz="1100" dirty="0"/>
              <a:t>Vorbereiten der Leistungserfassung der physiothera­peutischen Leistungen </a:t>
            </a:r>
            <a:endParaRPr lang="de-DE" sz="1100" dirty="0" smtClean="0"/>
          </a:p>
          <a:p>
            <a:pPr marL="342900" lvl="0" indent="-160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 smtClean="0"/>
              <a:t>Zusammenarbeit </a:t>
            </a:r>
            <a:r>
              <a:rPr lang="de-DE" sz="1100" dirty="0"/>
              <a:t>mit den Mitarbeiter/innen anderer Berufsgruppen </a:t>
            </a:r>
            <a:endParaRPr lang="de-DE" sz="1100" dirty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 </a:t>
            </a:r>
            <a:endParaRPr lang="de-DE" sz="1100" dirty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Das wünschen wir uns:</a:t>
            </a:r>
            <a:endParaRPr lang="de-DE" sz="1100" dirty="0">
              <a:latin typeface="+mj-lt"/>
              <a:ea typeface="Times New Roman"/>
              <a:cs typeface="Times New Roman"/>
            </a:endParaRPr>
          </a:p>
          <a:p>
            <a:pPr marL="342900" indent="-160338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Abgeschlossene Ausbildung </a:t>
            </a: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und Erfahrung </a:t>
            </a: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als Physiotherapeut </a:t>
            </a: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(</a:t>
            </a: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m/w/d)</a:t>
            </a:r>
          </a:p>
          <a:p>
            <a:pPr marL="342900" indent="-160338">
              <a:buFont typeface="Arial" panose="020B0604020202020204" pitchFamily="34" charset="0"/>
              <a:buChar char="•"/>
            </a:pPr>
            <a:r>
              <a:rPr lang="de-DE" sz="1100" dirty="0"/>
              <a:t>Erfahrung in der Betreuung orthopädischer Patienten</a:t>
            </a:r>
            <a:endParaRPr lang="de-DE" sz="1100" dirty="0" smtClean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 marL="342900" indent="-160338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Freude </a:t>
            </a: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an organisatorisch-administrativen Arbeitsinhalten einer Gemeinschaftspraxis</a:t>
            </a:r>
          </a:p>
          <a:p>
            <a:pPr marL="342900" indent="-160338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Professionelles und freundliches </a:t>
            </a: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Auftreten, </a:t>
            </a:r>
            <a:r>
              <a:rPr lang="de-DE" sz="1100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verbunden mit einem kooperativen, zuverlässigen und eigenständigen </a:t>
            </a:r>
            <a:r>
              <a:rPr lang="de-DE" sz="1100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Arbeitsstil</a:t>
            </a:r>
          </a:p>
          <a:p>
            <a:pPr>
              <a:spcAft>
                <a:spcPts val="0"/>
              </a:spcAft>
            </a:pPr>
            <a:endParaRPr lang="de-DE" sz="1100" dirty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Haben Sie Lust auf eine neue Herausforderung? Scheuen Sie sich nicht, uns anzusprechen und Kontakt aufzunehmen. </a:t>
            </a:r>
          </a:p>
          <a:p>
            <a:pPr>
              <a:spcAft>
                <a:spcPts val="0"/>
              </a:spcAft>
            </a:pP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Selbstverständlich erfolgt eine umfassende Einarbeitung in die verschiedenen Bereiche der Orthopädie. </a:t>
            </a:r>
            <a:endParaRPr lang="de-DE" sz="1100" dirty="0">
              <a:ea typeface="Times New Roman"/>
              <a:cs typeface="Times New Roman"/>
            </a:endParaRPr>
          </a:p>
          <a:p>
            <a:pPr marL="182562"/>
            <a:endParaRPr lang="de-DE" sz="1100" dirty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 algn="just">
              <a:spcAft>
                <a:spcPts val="0"/>
              </a:spcAft>
            </a:pPr>
            <a:r>
              <a:rPr lang="de-DE" sz="1100" dirty="0" smtClean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Weitere Infos erhalten Sie</a:t>
            </a:r>
            <a:r>
              <a:rPr lang="de-DE" sz="1100" dirty="0" smtClean="0">
                <a:solidFill>
                  <a:srgbClr val="000000"/>
                </a:solidFill>
                <a:ea typeface="Times New Roman"/>
                <a:cs typeface="Arial"/>
              </a:rPr>
              <a:t>:</a:t>
            </a:r>
            <a:endParaRPr lang="de-DE" sz="1100" dirty="0">
              <a:solidFill>
                <a:srgbClr val="000000"/>
              </a:solidFill>
              <a:ea typeface="Times New Roman"/>
              <a:cs typeface="Arial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rgbClr val="000000"/>
                </a:solidFill>
                <a:ea typeface="Times New Roman"/>
                <a:cs typeface="Arial"/>
              </a:rPr>
              <a:t>über </a:t>
            </a: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die Homepage unter </a:t>
            </a:r>
            <a:r>
              <a:rPr lang="de-DE" sz="1100" dirty="0">
                <a:solidFill>
                  <a:srgbClr val="7030A0"/>
                </a:solidFill>
                <a:ea typeface="Times New Roman"/>
                <a:cs typeface="Arial"/>
                <a:hlinkClick r:id="rId2"/>
              </a:rPr>
              <a:t>www.opz-rhein-neckar.de</a:t>
            </a: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bei unserer Personalleitung Frau </a:t>
            </a:r>
            <a:r>
              <a:rPr lang="de-DE" sz="1100" dirty="0" err="1">
                <a:solidFill>
                  <a:srgbClr val="000000"/>
                </a:solidFill>
                <a:ea typeface="Times New Roman"/>
                <a:cs typeface="Arial"/>
              </a:rPr>
              <a:t>Göhrig</a:t>
            </a: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 oder Frau </a:t>
            </a:r>
            <a:r>
              <a:rPr lang="de-DE" sz="1100" dirty="0" err="1">
                <a:solidFill>
                  <a:srgbClr val="000000"/>
                </a:solidFill>
                <a:ea typeface="Times New Roman"/>
                <a:cs typeface="Arial"/>
              </a:rPr>
              <a:t>Schemenauer</a:t>
            </a:r>
            <a:r>
              <a:rPr lang="de-DE" sz="1100" dirty="0">
                <a:solidFill>
                  <a:srgbClr val="000000"/>
                </a:solidFill>
                <a:ea typeface="Times New Roman"/>
                <a:cs typeface="Arial"/>
              </a:rPr>
              <a:t> unter 0160 – 7633270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0000"/>
                </a:solidFill>
                <a:cs typeface="Arial"/>
              </a:rPr>
              <a:t>Oder schreiben Sie eine E Mail an </a:t>
            </a:r>
            <a:r>
              <a:rPr lang="de-DE" sz="1100" dirty="0">
                <a:solidFill>
                  <a:srgbClr val="000000"/>
                </a:solidFill>
                <a:cs typeface="Arial"/>
                <a:hlinkClick r:id="rId3"/>
              </a:rPr>
              <a:t>bewerbungen@orthopaedie-sinsheim.de</a:t>
            </a:r>
            <a:endParaRPr lang="de-DE" sz="1100" dirty="0">
              <a:solidFill>
                <a:srgbClr val="000000"/>
              </a:solidFill>
              <a:cs typeface="Arial"/>
            </a:endParaRPr>
          </a:p>
          <a:p>
            <a:pPr algn="just">
              <a:spcAft>
                <a:spcPts val="0"/>
              </a:spcAft>
            </a:pPr>
            <a:endParaRPr lang="de-DE" sz="1100" dirty="0">
              <a:solidFill>
                <a:srgbClr val="000000"/>
              </a:solidFill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sz="1100" b="1" dirty="0">
                <a:solidFill>
                  <a:srgbClr val="000000"/>
                </a:solidFill>
                <a:cs typeface="Arial"/>
              </a:rPr>
              <a:t>Wir freuen uns auf Sie !</a:t>
            </a:r>
            <a:endParaRPr lang="de-DE" sz="1100" dirty="0">
              <a:latin typeface="+mj-lt"/>
              <a:ea typeface="Times New Roman"/>
              <a:cs typeface="Times New Roman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77082" y="272480"/>
            <a:ext cx="6500000" cy="9433048"/>
          </a:xfrm>
          <a:prstGeom prst="roundRect">
            <a:avLst>
              <a:gd name="adj" fmla="val 5423"/>
            </a:avLst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dirty="0"/>
          </a:p>
        </p:txBody>
      </p:sp>
      <p:sp>
        <p:nvSpPr>
          <p:cNvPr id="11" name="Rechteck 10"/>
          <p:cNvSpPr/>
          <p:nvPr/>
        </p:nvSpPr>
        <p:spPr>
          <a:xfrm>
            <a:off x="764704" y="9345488"/>
            <a:ext cx="50521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100" dirty="0" smtClean="0">
                <a:solidFill>
                  <a:schemeClr val="bg1">
                    <a:lumMod val="50000"/>
                  </a:schemeClr>
                </a:solidFill>
              </a:rPr>
              <a:t>www.opz-rhein-neckar.de</a:t>
            </a:r>
            <a:endParaRPr lang="de-DE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72" t="24006" r="-6493" b="26587"/>
          <a:stretch/>
        </p:blipFill>
        <p:spPr>
          <a:xfrm>
            <a:off x="692696" y="437642"/>
            <a:ext cx="4969182" cy="142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A4-Papier (210 x 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Stock</dc:creator>
  <cp:lastModifiedBy>Munk, Natasscha</cp:lastModifiedBy>
  <cp:revision>55</cp:revision>
  <cp:lastPrinted>2018-08-20T09:16:01Z</cp:lastPrinted>
  <dcterms:created xsi:type="dcterms:W3CDTF">2011-10-29T12:19:00Z</dcterms:created>
  <dcterms:modified xsi:type="dcterms:W3CDTF">2022-12-07T06:21:58Z</dcterms:modified>
</cp:coreProperties>
</file>